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62" r:id="rId6"/>
    <p:sldId id="263" r:id="rId7"/>
    <p:sldId id="264" r:id="rId8"/>
    <p:sldId id="265" r:id="rId9"/>
    <p:sldId id="266" r:id="rId10"/>
    <p:sldId id="269"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leap.com/analysis-b-2-c-social-media-communication-germany/" TargetMode="External"/><Relationship Id="rId7" Type="http://schemas.openxmlformats.org/officeDocument/2006/relationships/image" Target="../media/image9.jpe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hyperlink" Target="https://www.freepngimg.com/png/69722-logo-cinars-instagram-free-transparent-image-hq" TargetMode="Externa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colab.research.google.com/drive/1fP4shsXbGO3zgYTKp72DpL64EXES9ERL#scrollTo=XvtQ698TsrNi"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Twitter Sentiment Analysis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4085488" y="3679627"/>
            <a:ext cx="6857999" cy="953029"/>
          </a:xfrm>
        </p:spPr>
        <p:txBody>
          <a:bodyPr>
            <a:normAutofit/>
          </a:bodyPr>
          <a:lstStyle/>
          <a:p>
            <a:pPr algn="ctr"/>
            <a:r>
              <a:rPr lang="en-US" dirty="0"/>
              <a:t>Submitted by: Anmol </a:t>
            </a:r>
            <a:r>
              <a:rPr lang="en-US" dirty="0" err="1"/>
              <a:t>Baunthiyal</a:t>
            </a:r>
            <a:endParaRPr lang="en-US" dirty="0"/>
          </a:p>
          <a:p>
            <a:pPr algn="ctr"/>
            <a:r>
              <a:rPr lang="en-US" dirty="0"/>
              <a:t>Registration Number: 11908907</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b="1" dirty="0"/>
              <a:t>contents</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896106" cy="3541714"/>
          </a:xfrm>
        </p:spPr>
        <p:txBody>
          <a:bodyPr>
            <a:normAutofit/>
          </a:bodyPr>
          <a:lstStyle/>
          <a:p>
            <a:pPr>
              <a:lnSpc>
                <a:spcPct val="110000"/>
              </a:lnSpc>
            </a:pPr>
            <a:r>
              <a:rPr lang="en-US" sz="2000" dirty="0"/>
              <a:t>INTRODUCTION</a:t>
            </a:r>
          </a:p>
          <a:p>
            <a:pPr>
              <a:lnSpc>
                <a:spcPct val="110000"/>
              </a:lnSpc>
            </a:pPr>
            <a:r>
              <a:rPr lang="en-US" sz="2000" dirty="0"/>
              <a:t>TYPES OF SENTIMENT ANALYSIS</a:t>
            </a:r>
          </a:p>
          <a:p>
            <a:pPr>
              <a:lnSpc>
                <a:spcPct val="110000"/>
              </a:lnSpc>
            </a:pPr>
            <a:r>
              <a:rPr lang="en-US" sz="2000" dirty="0"/>
              <a:t>USES OF SENTIMENT ANALYSIS</a:t>
            </a:r>
          </a:p>
          <a:p>
            <a:pPr>
              <a:lnSpc>
                <a:spcPct val="110000"/>
              </a:lnSpc>
            </a:pPr>
            <a:r>
              <a:rPr lang="en-US" sz="2000" dirty="0"/>
              <a:t>DATASET USED</a:t>
            </a:r>
          </a:p>
          <a:p>
            <a:pPr>
              <a:lnSpc>
                <a:spcPct val="110000"/>
              </a:lnSpc>
            </a:pPr>
            <a:r>
              <a:rPr lang="en-US" sz="2000" dirty="0"/>
              <a:t>CODE</a:t>
            </a:r>
          </a:p>
          <a:p>
            <a:pPr marL="0" indent="0">
              <a:lnSpc>
                <a:spcPct val="110000"/>
              </a:lnSpc>
              <a:buNone/>
            </a:pPr>
            <a:endParaRPr lang="en-US" sz="1600" dirty="0"/>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1421-4953-E9EF-8A34-14AAF6C93F03}"/>
              </a:ext>
            </a:extLst>
          </p:cNvPr>
          <p:cNvSpPr txBox="1">
            <a:spLocks/>
          </p:cNvSpPr>
          <p:nvPr/>
        </p:nvSpPr>
        <p:spPr>
          <a:xfrm>
            <a:off x="616018" y="358634"/>
            <a:ext cx="8564096" cy="147857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Introduction to sentiment analysis</a:t>
            </a:r>
          </a:p>
        </p:txBody>
      </p:sp>
      <p:pic>
        <p:nvPicPr>
          <p:cNvPr id="4" name="Picture 3">
            <a:extLst>
              <a:ext uri="{FF2B5EF4-FFF2-40B4-BE49-F238E27FC236}">
                <a16:creationId xmlns:a16="http://schemas.microsoft.com/office/drawing/2014/main" id="{E6FCEF34-8D79-7478-6586-E5AE5330AC31}"/>
              </a:ext>
            </a:extLst>
          </p:cNvPr>
          <p:cNvPicPr>
            <a:picLocks noChangeAspect="1"/>
          </p:cNvPicPr>
          <p:nvPr/>
        </p:nvPicPr>
        <p:blipFill>
          <a:blip r:embed="rId2"/>
          <a:stretch>
            <a:fillRect/>
          </a:stretch>
        </p:blipFill>
        <p:spPr>
          <a:xfrm>
            <a:off x="-370576" y="-508936"/>
            <a:ext cx="6466575" cy="4849931"/>
          </a:xfrm>
          <a:prstGeom prst="rect">
            <a:avLst/>
          </a:prstGeom>
        </p:spPr>
      </p:pic>
      <p:sp>
        <p:nvSpPr>
          <p:cNvPr id="5" name="TextBox 4">
            <a:extLst>
              <a:ext uri="{FF2B5EF4-FFF2-40B4-BE49-F238E27FC236}">
                <a16:creationId xmlns:a16="http://schemas.microsoft.com/office/drawing/2014/main" id="{F36E2061-BA1E-C18A-880E-8FD12203D05A}"/>
              </a:ext>
            </a:extLst>
          </p:cNvPr>
          <p:cNvSpPr txBox="1"/>
          <p:nvPr/>
        </p:nvSpPr>
        <p:spPr>
          <a:xfrm>
            <a:off x="1905801" y="3833452"/>
            <a:ext cx="9423133" cy="2374689"/>
          </a:xfrm>
          <a:prstGeom prst="rect">
            <a:avLst/>
          </a:prstGeom>
          <a:noFill/>
        </p:spPr>
        <p:txBody>
          <a:bodyPr wrap="square" rtlCol="0">
            <a:spAutoFit/>
          </a:bodyPr>
          <a:lstStyle/>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Sentiment analysis </a:t>
            </a:r>
            <a:r>
              <a:rPr lang="en-US" sz="2800" dirty="0">
                <a:latin typeface="Times New Roman" panose="02020603050405020304" pitchFamily="18" charset="0"/>
                <a:ea typeface="Calibri" panose="020F0502020204030204" pitchFamily="34" charset="0"/>
                <a:cs typeface="Times New Roman" panose="02020603050405020304" pitchFamily="18" charset="0"/>
              </a:rPr>
              <a:t>is a type of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technique that determines whether data is positive, negative, or neutral. Sentiment analysis on textual data is frequently used to assist businesses in monitoring brand and product sentiment in customer feedback and understanding customer needs.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8" name="Picture 4" descr="NLP Tutorial - Javatpoint">
            <a:extLst>
              <a:ext uri="{FF2B5EF4-FFF2-40B4-BE49-F238E27FC236}">
                <a16:creationId xmlns:a16="http://schemas.microsoft.com/office/drawing/2014/main" id="{87DA1195-4C6B-1AA6-F4DC-4AC18C0AC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6164" y="67678"/>
            <a:ext cx="36766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10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5D24-5C57-55F1-4198-2EE33F7B7B85}"/>
              </a:ext>
            </a:extLst>
          </p:cNvPr>
          <p:cNvSpPr txBox="1">
            <a:spLocks/>
          </p:cNvSpPr>
          <p:nvPr/>
        </p:nvSpPr>
        <p:spPr>
          <a:xfrm>
            <a:off x="1905802" y="233510"/>
            <a:ext cx="9237046" cy="1478570"/>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Types of sentiment analysis</a:t>
            </a:r>
          </a:p>
        </p:txBody>
      </p:sp>
      <p:sp>
        <p:nvSpPr>
          <p:cNvPr id="3" name="TextBox 2">
            <a:extLst>
              <a:ext uri="{FF2B5EF4-FFF2-40B4-BE49-F238E27FC236}">
                <a16:creationId xmlns:a16="http://schemas.microsoft.com/office/drawing/2014/main" id="{0B555160-EBEC-5628-9761-AD0AD3F6F12B}"/>
              </a:ext>
            </a:extLst>
          </p:cNvPr>
          <p:cNvSpPr txBox="1"/>
          <p:nvPr/>
        </p:nvSpPr>
        <p:spPr>
          <a:xfrm>
            <a:off x="1058776" y="934290"/>
            <a:ext cx="10084071"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There are many types of sentiment analysis some of them which are majorly used are:</a:t>
            </a:r>
          </a:p>
        </p:txBody>
      </p:sp>
      <p:sp>
        <p:nvSpPr>
          <p:cNvPr id="4" name="TextBox 3">
            <a:extLst>
              <a:ext uri="{FF2B5EF4-FFF2-40B4-BE49-F238E27FC236}">
                <a16:creationId xmlns:a16="http://schemas.microsoft.com/office/drawing/2014/main" id="{D1AFA23C-3585-5751-62A1-7DB224E03A84}"/>
              </a:ext>
            </a:extLst>
          </p:cNvPr>
          <p:cNvSpPr txBox="1"/>
          <p:nvPr/>
        </p:nvSpPr>
        <p:spPr>
          <a:xfrm>
            <a:off x="1482289" y="2533034"/>
            <a:ext cx="10084071" cy="1384995"/>
          </a:xfrm>
          <a:prstGeom prst="rect">
            <a:avLst/>
          </a:prstGeom>
          <a:noFill/>
        </p:spPr>
        <p:txBody>
          <a:bodyPr wrap="square" rtlCol="0">
            <a:spAutoFit/>
          </a:bodyPr>
          <a:lstStyle/>
          <a:p>
            <a:pPr marL="514350" indent="-514350">
              <a:buAutoNum type="arabicPeriod"/>
            </a:pPr>
            <a:r>
              <a:rPr lang="en-US" sz="2800" dirty="0">
                <a:latin typeface="Times New Roman" panose="02020603050405020304" pitchFamily="18" charset="0"/>
                <a:cs typeface="Times New Roman" panose="02020603050405020304" pitchFamily="18" charset="0"/>
              </a:rPr>
              <a:t>Emotion Detection Sentiment Analysis</a:t>
            </a:r>
          </a:p>
          <a:p>
            <a:pPr marL="514350" indent="-514350">
              <a:buAutoNum type="arabicPeriod"/>
            </a:pPr>
            <a:r>
              <a:rPr lang="en-US" sz="2800" dirty="0">
                <a:latin typeface="Times New Roman" panose="02020603050405020304" pitchFamily="18" charset="0"/>
                <a:cs typeface="Times New Roman" panose="02020603050405020304" pitchFamily="18" charset="0"/>
              </a:rPr>
              <a:t>Aspect based Sentiment Analysis</a:t>
            </a:r>
          </a:p>
          <a:p>
            <a:pPr marL="514350" indent="-514350">
              <a:buAutoNum type="arabicPeriod"/>
            </a:pPr>
            <a:r>
              <a:rPr lang="en-US" sz="2800" dirty="0">
                <a:latin typeface="Times New Roman" panose="02020603050405020304" pitchFamily="18" charset="0"/>
                <a:cs typeface="Times New Roman" panose="02020603050405020304" pitchFamily="18" charset="0"/>
              </a:rPr>
              <a:t>Fine Grained Sentiment Analysis</a:t>
            </a:r>
          </a:p>
        </p:txBody>
      </p:sp>
    </p:spTree>
    <p:extLst>
      <p:ext uri="{BB962C8B-B14F-4D97-AF65-F5344CB8AC3E}">
        <p14:creationId xmlns:p14="http://schemas.microsoft.com/office/powerpoint/2010/main" val="68308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417D-83F6-4DBF-7128-1CBFE0799D37}"/>
              </a:ext>
            </a:extLst>
          </p:cNvPr>
          <p:cNvSpPr txBox="1">
            <a:spLocks/>
          </p:cNvSpPr>
          <p:nvPr/>
        </p:nvSpPr>
        <p:spPr>
          <a:xfrm>
            <a:off x="1905802" y="233510"/>
            <a:ext cx="9237046" cy="73864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USES OF SENTIMENT ANALYSIS</a:t>
            </a:r>
          </a:p>
        </p:txBody>
      </p:sp>
      <p:sp>
        <p:nvSpPr>
          <p:cNvPr id="3" name="TextBox 2">
            <a:extLst>
              <a:ext uri="{FF2B5EF4-FFF2-40B4-BE49-F238E27FC236}">
                <a16:creationId xmlns:a16="http://schemas.microsoft.com/office/drawing/2014/main" id="{C12AA196-28CB-6C25-4FB2-C24F1AA52F27}"/>
              </a:ext>
            </a:extLst>
          </p:cNvPr>
          <p:cNvSpPr txBox="1"/>
          <p:nvPr/>
        </p:nvSpPr>
        <p:spPr>
          <a:xfrm>
            <a:off x="635267" y="2127183"/>
            <a:ext cx="8845617" cy="2677656"/>
          </a:xfrm>
          <a:prstGeom prst="rect">
            <a:avLst/>
          </a:prstGeom>
          <a:noFill/>
        </p:spPr>
        <p:txBody>
          <a:bodyPr wrap="square" rtlCol="0">
            <a:spAutoFit/>
          </a:bodyPr>
          <a:lstStyle/>
          <a:p>
            <a:pPr marL="342900" indent="-342900">
              <a:buAutoNum type="arabicPeriod"/>
            </a:pPr>
            <a:r>
              <a:rPr lang="en-US" sz="2800" dirty="0"/>
              <a:t>SOCIAL MEDIA MONITORING</a:t>
            </a:r>
          </a:p>
          <a:p>
            <a:pPr marL="342900" indent="-342900">
              <a:buAutoNum type="arabicPeriod"/>
            </a:pPr>
            <a:r>
              <a:rPr lang="en-US" sz="2800" dirty="0"/>
              <a:t>CUSTOMER SUPPORT</a:t>
            </a:r>
          </a:p>
          <a:p>
            <a:pPr marL="342900" indent="-342900">
              <a:buAutoNum type="arabicPeriod"/>
            </a:pPr>
            <a:r>
              <a:rPr lang="en-US" sz="2800" dirty="0"/>
              <a:t>PRODUCT ANALYSIS</a:t>
            </a:r>
          </a:p>
          <a:p>
            <a:pPr marL="342900" indent="-342900">
              <a:buAutoNum type="arabicPeriod"/>
            </a:pPr>
            <a:r>
              <a:rPr lang="en-US" sz="2800" dirty="0"/>
              <a:t>COMPETITOR ANALYSIS</a:t>
            </a:r>
          </a:p>
          <a:p>
            <a:pPr marL="342900" indent="-342900">
              <a:buAutoNum type="arabicPeriod"/>
            </a:pPr>
            <a:r>
              <a:rPr lang="en-US" sz="2800" dirty="0"/>
              <a:t>BRAND MONITORING AND</a:t>
            </a:r>
          </a:p>
          <a:p>
            <a:r>
              <a:rPr lang="en-US" sz="2800" dirty="0"/>
              <a:t>   REPUTATION MANAGEMENT</a:t>
            </a:r>
          </a:p>
        </p:txBody>
      </p:sp>
      <p:pic>
        <p:nvPicPr>
          <p:cNvPr id="5" name="Picture 4">
            <a:extLst>
              <a:ext uri="{FF2B5EF4-FFF2-40B4-BE49-F238E27FC236}">
                <a16:creationId xmlns:a16="http://schemas.microsoft.com/office/drawing/2014/main" id="{E7297839-5C48-7AAA-D2D2-1866EF3933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33775" y="2598513"/>
            <a:ext cx="5649340" cy="3361357"/>
          </a:xfrm>
          <a:prstGeom prst="rect">
            <a:avLst/>
          </a:prstGeom>
          <a:ln>
            <a:noFill/>
          </a:ln>
          <a:effectLst>
            <a:outerShdw blurRad="292100" dist="139700" dir="2700000" algn="tl" rotWithShape="0">
              <a:srgbClr val="333333">
                <a:alpha val="65000"/>
              </a:srgbClr>
            </a:outerShdw>
          </a:effectLst>
        </p:spPr>
      </p:pic>
      <p:pic>
        <p:nvPicPr>
          <p:cNvPr id="3074" name="Picture 2" descr="Android Vs Stock Illustrations – 145 Android Vs Stock Illustrations,  Vectors &amp; Clipart - Dreamstime">
            <a:extLst>
              <a:ext uri="{FF2B5EF4-FFF2-40B4-BE49-F238E27FC236}">
                <a16:creationId xmlns:a16="http://schemas.microsoft.com/office/drawing/2014/main" id="{381FEC9C-6AE9-5049-240D-48FEDC24E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8415" y="452387"/>
            <a:ext cx="1687976" cy="1491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F8ED4271-C305-5752-9FCD-77A3F98F76C5}"/>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635090" y="1098166"/>
            <a:ext cx="541424" cy="541424"/>
          </a:xfrm>
          <a:prstGeom prst="rect">
            <a:avLst/>
          </a:prstGeom>
        </p:spPr>
      </p:pic>
      <p:pic>
        <p:nvPicPr>
          <p:cNvPr id="3076" name="Picture 4" descr="Twitter Logo and symbol, meaning, history, PNG, brand">
            <a:extLst>
              <a:ext uri="{FF2B5EF4-FFF2-40B4-BE49-F238E27FC236}">
                <a16:creationId xmlns:a16="http://schemas.microsoft.com/office/drawing/2014/main" id="{B94BFBE6-D0BE-2AB7-B1E1-724FE1FADB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0534" y="1100257"/>
            <a:ext cx="541424" cy="541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1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4627B-71F8-FF2A-F947-DC533B81B7BE}"/>
              </a:ext>
            </a:extLst>
          </p:cNvPr>
          <p:cNvSpPr txBox="1">
            <a:spLocks/>
          </p:cNvSpPr>
          <p:nvPr/>
        </p:nvSpPr>
        <p:spPr>
          <a:xfrm>
            <a:off x="2255520" y="281636"/>
            <a:ext cx="7680959" cy="73864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TWITTER SENTIMENT ANALYSIS</a:t>
            </a:r>
          </a:p>
        </p:txBody>
      </p:sp>
      <p:sp>
        <p:nvSpPr>
          <p:cNvPr id="3" name="TextBox 2">
            <a:extLst>
              <a:ext uri="{FF2B5EF4-FFF2-40B4-BE49-F238E27FC236}">
                <a16:creationId xmlns:a16="http://schemas.microsoft.com/office/drawing/2014/main" id="{10B2183F-3A1C-18F8-386C-9EEFB77A1523}"/>
              </a:ext>
            </a:extLst>
          </p:cNvPr>
          <p:cNvSpPr txBox="1"/>
          <p:nvPr/>
        </p:nvSpPr>
        <p:spPr>
          <a:xfrm>
            <a:off x="1430957" y="1505281"/>
            <a:ext cx="5075720" cy="4401205"/>
          </a:xfrm>
          <a:prstGeom prst="rect">
            <a:avLst/>
          </a:prstGeom>
          <a:noFill/>
        </p:spPr>
        <p:txBody>
          <a:bodyPr wrap="square" rtlCol="0">
            <a:spAutoFit/>
          </a:bodyPr>
          <a:lstStyle/>
          <a:p>
            <a:r>
              <a:rPr lang="en-US" sz="2800" b="0" i="0" dirty="0">
                <a:effectLst/>
                <a:latin typeface="Times New Roman" panose="02020603050405020304" pitchFamily="18" charset="0"/>
                <a:cs typeface="Times New Roman" panose="02020603050405020304" pitchFamily="18" charset="0"/>
              </a:rPr>
              <a:t>Twitter sentiment analysis </a:t>
            </a:r>
            <a:r>
              <a:rPr lang="en-US" sz="2800" b="1" i="0" dirty="0">
                <a:effectLst/>
                <a:latin typeface="Times New Roman" panose="02020603050405020304" pitchFamily="18" charset="0"/>
                <a:cs typeface="Times New Roman" panose="02020603050405020304" pitchFamily="18" charset="0"/>
              </a:rPr>
              <a:t>allows you to keep track of what's being said about your product or service on twitter</a:t>
            </a:r>
            <a:r>
              <a:rPr lang="en-US" sz="2800" b="0" i="0" dirty="0">
                <a:effectLst/>
                <a:latin typeface="Times New Roman" panose="02020603050405020304" pitchFamily="18" charset="0"/>
                <a:cs typeface="Times New Roman" panose="02020603050405020304" pitchFamily="18" charset="0"/>
              </a:rPr>
              <a:t>, and can help you detect angry customers or negative mentions before they escalate. At the same time, Twitter sentiment analysis can provide valuable insights that drive decisions.</a:t>
            </a:r>
            <a:endParaRPr lang="en-US" sz="2800" dirty="0">
              <a:latin typeface="Times New Roman" panose="02020603050405020304" pitchFamily="18" charset="0"/>
              <a:cs typeface="Times New Roman" panose="02020603050405020304" pitchFamily="18" charset="0"/>
            </a:endParaRPr>
          </a:p>
        </p:txBody>
      </p:sp>
      <p:pic>
        <p:nvPicPr>
          <p:cNvPr id="4098" name="Picture 2" descr="Sentiment Analysis of Twitter Data - Part 1 | Packt Hub">
            <a:extLst>
              <a:ext uri="{FF2B5EF4-FFF2-40B4-BE49-F238E27FC236}">
                <a16:creationId xmlns:a16="http://schemas.microsoft.com/office/drawing/2014/main" id="{6550FDA6-37AA-138A-ED9C-DCF84EF10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4843" y="2261937"/>
            <a:ext cx="4489759" cy="215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424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AC6F-7C2C-BB25-D205-5B1CD7999B20}"/>
              </a:ext>
            </a:extLst>
          </p:cNvPr>
          <p:cNvSpPr txBox="1">
            <a:spLocks/>
          </p:cNvSpPr>
          <p:nvPr/>
        </p:nvSpPr>
        <p:spPr>
          <a:xfrm>
            <a:off x="1283368" y="137910"/>
            <a:ext cx="7680959" cy="73864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LSTM (Long short term Memory)</a:t>
            </a:r>
          </a:p>
        </p:txBody>
      </p:sp>
      <p:sp>
        <p:nvSpPr>
          <p:cNvPr id="3" name="TextBox 2">
            <a:extLst>
              <a:ext uri="{FF2B5EF4-FFF2-40B4-BE49-F238E27FC236}">
                <a16:creationId xmlns:a16="http://schemas.microsoft.com/office/drawing/2014/main" id="{BB3CA8AA-98CB-9D69-E04E-E71AB59FEF4F}"/>
              </a:ext>
            </a:extLst>
          </p:cNvPr>
          <p:cNvSpPr txBox="1"/>
          <p:nvPr/>
        </p:nvSpPr>
        <p:spPr>
          <a:xfrm>
            <a:off x="1485499" y="4514861"/>
            <a:ext cx="9221002"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Unlike RNNs which remembers the data for a very short period of time LSTM keeps track of data for both long term and short term making it suitable for text based classification where the input data is long.</a:t>
            </a:r>
          </a:p>
          <a:p>
            <a:r>
              <a:rPr lang="en-US" sz="2400" dirty="0">
                <a:latin typeface="Times New Roman" panose="02020603050405020304" pitchFamily="18" charset="0"/>
                <a:cs typeface="Times New Roman" panose="02020603050405020304" pitchFamily="18" charset="0"/>
              </a:rPr>
              <a:t>LSTM keeps track of all the important keywords it encounters during the processing the input and predicts the further output accordingly.</a:t>
            </a:r>
          </a:p>
        </p:txBody>
      </p:sp>
      <p:pic>
        <p:nvPicPr>
          <p:cNvPr id="5" name="Picture 4">
            <a:extLst>
              <a:ext uri="{FF2B5EF4-FFF2-40B4-BE49-F238E27FC236}">
                <a16:creationId xmlns:a16="http://schemas.microsoft.com/office/drawing/2014/main" id="{D68EF595-3D22-0723-069D-025B5A88F38F}"/>
              </a:ext>
            </a:extLst>
          </p:cNvPr>
          <p:cNvPicPr>
            <a:picLocks noChangeAspect="1"/>
          </p:cNvPicPr>
          <p:nvPr/>
        </p:nvPicPr>
        <p:blipFill>
          <a:blip r:embed="rId2"/>
          <a:stretch>
            <a:fillRect/>
          </a:stretch>
        </p:blipFill>
        <p:spPr>
          <a:xfrm>
            <a:off x="529590" y="1497702"/>
            <a:ext cx="4594257" cy="1868067"/>
          </a:xfrm>
          <a:prstGeom prst="rect">
            <a:avLst/>
          </a:prstGeom>
          <a:ln>
            <a:solidFill>
              <a:schemeClr val="tx2"/>
            </a:solidFill>
          </a:ln>
        </p:spPr>
      </p:pic>
      <p:pic>
        <p:nvPicPr>
          <p:cNvPr id="1028" name="Picture 4" descr="The Complete LSTM Tutorial With Implementation - Analytics Vidhya">
            <a:extLst>
              <a:ext uri="{FF2B5EF4-FFF2-40B4-BE49-F238E27FC236}">
                <a16:creationId xmlns:a16="http://schemas.microsoft.com/office/drawing/2014/main" id="{C6289C5F-B047-C6A9-DA72-4CF00AB7A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366" y="876552"/>
            <a:ext cx="5777464" cy="32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472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B023-203F-F67A-FD82-528A4D8F8EE6}"/>
              </a:ext>
            </a:extLst>
          </p:cNvPr>
          <p:cNvSpPr txBox="1">
            <a:spLocks/>
          </p:cNvSpPr>
          <p:nvPr/>
        </p:nvSpPr>
        <p:spPr>
          <a:xfrm>
            <a:off x="1090863" y="743648"/>
            <a:ext cx="7680959" cy="73864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Dataset used</a:t>
            </a:r>
          </a:p>
        </p:txBody>
      </p:sp>
      <p:pic>
        <p:nvPicPr>
          <p:cNvPr id="4" name="Picture 3">
            <a:extLst>
              <a:ext uri="{FF2B5EF4-FFF2-40B4-BE49-F238E27FC236}">
                <a16:creationId xmlns:a16="http://schemas.microsoft.com/office/drawing/2014/main" id="{709AF7A5-4544-A235-DCB0-65E41F5E3BD1}"/>
              </a:ext>
            </a:extLst>
          </p:cNvPr>
          <p:cNvPicPr>
            <a:picLocks noChangeAspect="1"/>
          </p:cNvPicPr>
          <p:nvPr/>
        </p:nvPicPr>
        <p:blipFill>
          <a:blip r:embed="rId2"/>
          <a:stretch>
            <a:fillRect/>
          </a:stretch>
        </p:blipFill>
        <p:spPr>
          <a:xfrm>
            <a:off x="496423" y="1896743"/>
            <a:ext cx="11199154" cy="4217609"/>
          </a:xfrm>
          <a:prstGeom prst="rect">
            <a:avLst/>
          </a:prstGeom>
        </p:spPr>
      </p:pic>
    </p:spTree>
    <p:extLst>
      <p:ext uri="{BB962C8B-B14F-4D97-AF65-F5344CB8AC3E}">
        <p14:creationId xmlns:p14="http://schemas.microsoft.com/office/powerpoint/2010/main" val="2356842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20DE-D356-C7BA-F226-EB7ADEB124E3}"/>
              </a:ext>
            </a:extLst>
          </p:cNvPr>
          <p:cNvSpPr txBox="1">
            <a:spLocks/>
          </p:cNvSpPr>
          <p:nvPr/>
        </p:nvSpPr>
        <p:spPr>
          <a:xfrm>
            <a:off x="1090863" y="743648"/>
            <a:ext cx="5005137" cy="738642"/>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Code</a:t>
            </a:r>
          </a:p>
        </p:txBody>
      </p:sp>
      <p:sp>
        <p:nvSpPr>
          <p:cNvPr id="4" name="TextBox 3">
            <a:extLst>
              <a:ext uri="{FF2B5EF4-FFF2-40B4-BE49-F238E27FC236}">
                <a16:creationId xmlns:a16="http://schemas.microsoft.com/office/drawing/2014/main" id="{E114B581-1FBD-DA63-6C82-4F8647C12A6E}"/>
              </a:ext>
            </a:extLst>
          </p:cNvPr>
          <p:cNvSpPr txBox="1"/>
          <p:nvPr/>
        </p:nvSpPr>
        <p:spPr>
          <a:xfrm>
            <a:off x="2762449" y="2030212"/>
            <a:ext cx="6102416" cy="523220"/>
          </a:xfrm>
          <a:prstGeom prst="rect">
            <a:avLst/>
          </a:prstGeom>
          <a:noFill/>
        </p:spPr>
        <p:txBody>
          <a:bodyPr wrap="square">
            <a:spAutoFit/>
          </a:bodyPr>
          <a:lstStyle/>
          <a:p>
            <a:r>
              <a:rPr lang="en-US" sz="2800" dirty="0">
                <a:hlinkClick r:id="rId2"/>
              </a:rPr>
              <a:t>Google </a:t>
            </a:r>
            <a:r>
              <a:rPr lang="en-US" sz="2800" dirty="0" err="1">
                <a:hlinkClick r:id="rId2"/>
              </a:rPr>
              <a:t>Colab</a:t>
            </a:r>
            <a:endParaRPr lang="en-US" sz="2800" dirty="0"/>
          </a:p>
        </p:txBody>
      </p:sp>
    </p:spTree>
    <p:extLst>
      <p:ext uri="{BB962C8B-B14F-4D97-AF65-F5344CB8AC3E}">
        <p14:creationId xmlns:p14="http://schemas.microsoft.com/office/powerpoint/2010/main" val="21098672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197</TotalTime>
  <Words>250</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Times New Roman</vt:lpstr>
      <vt:lpstr>Tw Cen MT</vt:lpstr>
      <vt:lpstr>Circuit</vt:lpstr>
      <vt:lpstr>Twitter Sentiment Analysis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dc:title>
  <dc:creator>baunthiyalanmol@gmail.com</dc:creator>
  <cp:lastModifiedBy>baunthiyalanmol@gmail.com</cp:lastModifiedBy>
  <cp:revision>2</cp:revision>
  <dcterms:created xsi:type="dcterms:W3CDTF">2022-10-31T06:13:36Z</dcterms:created>
  <dcterms:modified xsi:type="dcterms:W3CDTF">2022-11-06T12:52:11Z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